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56" r:id="rId2"/>
    <p:sldId id="265" r:id="rId3"/>
    <p:sldId id="266" r:id="rId4"/>
    <p:sldId id="360" r:id="rId5"/>
    <p:sldId id="361" r:id="rId6"/>
    <p:sldId id="362" r:id="rId7"/>
    <p:sldId id="269" r:id="rId8"/>
    <p:sldId id="299" r:id="rId9"/>
    <p:sldId id="355" r:id="rId10"/>
    <p:sldId id="359" r:id="rId11"/>
    <p:sldId id="272" r:id="rId12"/>
    <p:sldId id="356" r:id="rId13"/>
    <p:sldId id="324" r:id="rId14"/>
    <p:sldId id="363" r:id="rId15"/>
    <p:sldId id="364" r:id="rId16"/>
    <p:sldId id="365" r:id="rId17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B7AD"/>
    <a:srgbClr val="F9C3A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68638" autoAdjust="0"/>
  </p:normalViewPr>
  <p:slideViewPr>
    <p:cSldViewPr>
      <p:cViewPr varScale="1">
        <p:scale>
          <a:sx n="107" d="100"/>
          <a:sy n="107" d="100"/>
        </p:scale>
        <p:origin x="-84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F4A845-D11A-4C17-9014-3B0643AB6742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09EC63-61D9-430D-8D39-0249255187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565374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F571EC-4D0D-4CBC-82AF-79E9524ED04B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9D71EE-AF2A-4B77-B241-8F67CB4A5A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37946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list1.doc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6" Type="http://schemas.openxmlformats.org/officeDocument/2006/relationships/hyperlink" Target="list4.doc" TargetMode="External"/><Relationship Id="rId5" Type="http://schemas.openxmlformats.org/officeDocument/2006/relationships/hyperlink" Target="list3.doc" TargetMode="External"/><Relationship Id="rId4" Type="http://schemas.openxmlformats.org/officeDocument/2006/relationships/hyperlink" Target="list2.doc" TargetMode="Externa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D71EE-AF2A-4B77-B241-8F67CB4A5A2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b="1" i="1" dirty="0" smtClean="0">
                <a:latin typeface="Arial" pitchFamily="34" charset="0"/>
                <a:cs typeface="Arial" pitchFamily="34" charset="0"/>
              </a:rPr>
              <a:t>Цели урока: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расширение, углубление, систематизация на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межпредметном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уровне знаний по теме «Фосфор в природе. Круговорот и миграция».</a:t>
            </a:r>
          </a:p>
          <a:p>
            <a:pPr lvl="0" algn="just"/>
            <a:r>
              <a:rPr lang="ru-RU" b="1" i="1" dirty="0" smtClean="0">
                <a:latin typeface="Arial" pitchFamily="34" charset="0"/>
                <a:cs typeface="Arial" pitchFamily="34" charset="0"/>
              </a:rPr>
              <a:t>Задачи урока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Изучить нахождение фосфора в природе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ознакомиться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с образцами природных фосфорсодержащих минералов. 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Закрепить знания о важнейших соединениях фосфора. Совершенствовать умения составлять уравнения реакций превращения средних и кислых солей. 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Рассмотреть круговорот фосфора и его миграцию в природе.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Проанализировать последствия антропогенной деятельности на изменение естественного цикла фосфора, возможные пути устранения негативных последствий  этого воздействия. 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Закрепить знания о переработке фосфатных руд и использовании соединений фосфора   (фосфорные удобрения)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D71EE-AF2A-4B77-B241-8F67CB4A5A2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Экспозиции музея 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этаж 28 «Геодинамика и эндогенные процессы»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этаж  27 «Образование минералов и полезных ископаемых»</a:t>
            </a:r>
          </a:p>
          <a:p>
            <a:pPr lvl="0"/>
            <a:r>
              <a:rPr lang="ru-RU" dirty="0" smtClean="0">
                <a:latin typeface="Arial" pitchFamily="34" charset="0"/>
                <a:cs typeface="Arial" pitchFamily="34" charset="0"/>
              </a:rPr>
              <a:t>этаж 25 «Природные зоны» </a:t>
            </a:r>
          </a:p>
          <a:p>
            <a:pPr lvl="0"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СТЕНДЫ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«Фосфатные руды».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«Переработка фосфатных руд»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«Фосфор  ̶  один из главных элементов питания растений»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Витрина осевая «Фосфаты»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Стенд «Фосфаты»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«Фосфатные руды» раздел «Хемогенное образование фосфоритов»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 «Природная зональность. Влияние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фитомелиорации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на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биокруговорот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»</a:t>
            </a:r>
          </a:p>
          <a:p>
            <a:pPr marL="514350" lvl="0" indent="-514350">
              <a:buNone/>
            </a:pPr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pPr marL="514350" lvl="0" indent="-51435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КОЛЛЕКЦИИ</a:t>
            </a:r>
          </a:p>
          <a:p>
            <a:pPr marL="514350" indent="-514350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 «Коллекции апатитов и фосфоритов»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D71EE-AF2A-4B77-B241-8F67CB4A5A2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Экспозиции музея 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этаж 28 «Геодинамика и эндогенные процессы»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этаж  27 «Образование минералов и полезных ископаемых»</a:t>
            </a:r>
          </a:p>
          <a:p>
            <a:pPr lvl="0"/>
            <a:r>
              <a:rPr lang="ru-RU" dirty="0" smtClean="0">
                <a:latin typeface="Arial" pitchFamily="34" charset="0"/>
                <a:cs typeface="Arial" pitchFamily="34" charset="0"/>
              </a:rPr>
              <a:t>этаж 25 «Природные зоны» </a:t>
            </a:r>
          </a:p>
          <a:p>
            <a:pPr lvl="0"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СТЕНДЫ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«Фосфатные руды».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«Переработка фосфатных руд»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«Фосфор  ̶  один из главных элементов питания растений»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Витрина осевая «Фосфаты»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Стенд «Фосфаты»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«Фосфатные руды» раздел «Хемогенное образование фосфоритов»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 «Природная зональность. Влияние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фитомелиорации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на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биокруговорот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»</a:t>
            </a:r>
          </a:p>
          <a:p>
            <a:pPr marL="514350" lvl="0" indent="-514350">
              <a:buNone/>
            </a:pPr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pPr marL="514350" lvl="0" indent="-51435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КОЛЛЕКЦИИ</a:t>
            </a:r>
          </a:p>
          <a:p>
            <a:pPr marL="514350" indent="-514350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 «Коллекции апатитов и фосфоритов»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D71EE-AF2A-4B77-B241-8F67CB4A5A24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Экспозиции музея 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этаж 28 «Геодинамика и эндогенные процессы»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этаж  27 «Образование минералов и полезных ископаемых»</a:t>
            </a:r>
          </a:p>
          <a:p>
            <a:pPr lvl="0"/>
            <a:r>
              <a:rPr lang="ru-RU" dirty="0" smtClean="0">
                <a:latin typeface="Arial" pitchFamily="34" charset="0"/>
                <a:cs typeface="Arial" pitchFamily="34" charset="0"/>
              </a:rPr>
              <a:t>этаж 25 «Природные зоны» </a:t>
            </a:r>
          </a:p>
          <a:p>
            <a:pPr lvl="0"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СТЕНДЫ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«Фосфатные руды».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«Переработка фосфатных руд»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«Фосфор  ̶  один из главных элементов питания растений»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Витрина осевая «Фосфаты»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Стенд «Фосфаты»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«Фосфатные руды» раздел «Хемогенное образование фосфоритов»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 «Природная зональность. Влияние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фитомелиорации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на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биокруговорот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»</a:t>
            </a:r>
          </a:p>
          <a:p>
            <a:pPr marL="514350" lvl="0" indent="-514350">
              <a:buNone/>
            </a:pPr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pPr marL="514350" lvl="0" indent="-51435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КОЛЛЕКЦИИ</a:t>
            </a:r>
          </a:p>
          <a:p>
            <a:pPr marL="514350" indent="-514350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 «Коллекции апатитов и фосфоритов»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D71EE-AF2A-4B77-B241-8F67CB4A5A24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этап урока</a:t>
            </a: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Организационные моменты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II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этап урока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latin typeface="Arial" pitchFamily="34" charset="0"/>
                <a:cs typeface="Arial" pitchFamily="34" charset="0"/>
              </a:rPr>
              <a:t> Актуализация знаний учащихся</a:t>
            </a:r>
            <a:endParaRPr lang="ru-RU" dirty="0" smtClean="0"/>
          </a:p>
          <a:p>
            <a:r>
              <a:rPr lang="ru-RU" dirty="0" smtClean="0"/>
              <a:t>из курса географии  ̶  о минералах, горных породах, геологических телах;</a:t>
            </a:r>
          </a:p>
          <a:p>
            <a:r>
              <a:rPr lang="ru-RU" dirty="0" smtClean="0"/>
              <a:t>из курса химии  ̶  о важнейших свойствах соединений фосфора  и их применении;</a:t>
            </a:r>
          </a:p>
          <a:p>
            <a:r>
              <a:rPr lang="ru-RU" dirty="0" smtClean="0"/>
              <a:t>из курса биологии  ̶  о роли фосфора в живых организмах</a:t>
            </a:r>
          </a:p>
          <a:p>
            <a:pPr>
              <a:buNone/>
            </a:pPr>
            <a:r>
              <a:rPr lang="ru-RU" dirty="0" smtClean="0"/>
              <a:t>Краткий обзор, знакомство учащихся с экспозицией музея, с расположением залов и стендов. </a:t>
            </a:r>
          </a:p>
          <a:p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D71EE-AF2A-4B77-B241-8F67CB4A5A24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этап урока. Организационные моменты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Форма организации обучения: фронтальная работа.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Проверка наличия раздаточного материала для каждой группы (маршрутных  листов, текстов для учащихся, схем, коллекций).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Повторение правил  по технике безопасности для учащихся при работе с  коллекциями минералов.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D71EE-AF2A-4B77-B241-8F67CB4A5A24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D71EE-AF2A-4B77-B241-8F67CB4A5A24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dirty="0" smtClean="0">
                <a:latin typeface="Arial" pitchFamily="34" charset="0"/>
                <a:cs typeface="Arial" pitchFamily="34" charset="0"/>
              </a:rPr>
              <a:t>III 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этап урока</a:t>
            </a:r>
            <a:r>
              <a:rPr lang="ru-RU" sz="1200" b="1" baseline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b="1" dirty="0" err="1" smtClean="0">
                <a:latin typeface="Arial" pitchFamily="34" charset="0"/>
                <a:cs typeface="Arial" pitchFamily="34" charset="0"/>
              </a:rPr>
              <a:t>Целеполагание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Форма организации обучения: фронтальная работа, совместная деятельность учитель ↔ ученик.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Учитель, акцентирует внимание на том, что содержание фосфора (биогенного элемента) значительно превышает его содержание в земной коре,     Вместе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 учащимися ф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ормулирует цель урока : необходимость ознакомиться с   многообразием соединений фосфора в природе,</a:t>
            </a:r>
            <a:r>
              <a:rPr lang="ru-RU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рассмотреть круговорот фосфора и миграцию его в природе, проанализировать последствия антропогенной деятельности на изменение естественного цикла фосфора, возможные пути устранения негативных последствий  этого воздействия.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D71EE-AF2A-4B77-B241-8F67CB4A5A24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IV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этап урока</a:t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Совершенствование знаний, умений, навыков </a:t>
            </a:r>
          </a:p>
          <a:p>
            <a:r>
              <a:rPr lang="ru-RU" i="1" dirty="0" smtClean="0"/>
              <a:t>Форма организации обучения</a:t>
            </a:r>
            <a:r>
              <a:rPr lang="ru-RU" dirty="0" smtClean="0"/>
              <a:t>: рациональное сочетание групповых (малых групп сотрудничества) и индивидуальных форм обучения.</a:t>
            </a:r>
          </a:p>
          <a:p>
            <a:pPr algn="just">
              <a:buNone/>
            </a:pPr>
            <a:r>
              <a:rPr lang="ru-RU" sz="1200" dirty="0" smtClean="0">
                <a:latin typeface="Arial" pitchFamily="34" charset="0"/>
                <a:cs typeface="Arial" pitchFamily="34" charset="0"/>
              </a:rPr>
              <a:t>Работа в малых  группах сотрудничества   по маршрутным листам</a:t>
            </a:r>
          </a:p>
          <a:p>
            <a:pPr algn="just">
              <a:buNone/>
            </a:pP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Задание 1 группы (</a:t>
            </a:r>
            <a:r>
              <a:rPr lang="ru-RU" sz="1200" b="1" dirty="0" smtClean="0">
                <a:latin typeface="Arial" pitchFamily="34" charset="0"/>
                <a:cs typeface="Arial" pitchFamily="34" charset="0"/>
                <a:hlinkClick r:id="rId3" action="ppaction://hlinkfile"/>
              </a:rPr>
              <a:t>маршрутный лист 1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) </a:t>
            </a:r>
          </a:p>
          <a:p>
            <a:pPr algn="just">
              <a:buNone/>
            </a:pP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Задание  2 группы(</a:t>
            </a:r>
            <a:r>
              <a:rPr lang="ru-RU" sz="1200" b="1" dirty="0" smtClean="0">
                <a:latin typeface="Arial" pitchFamily="34" charset="0"/>
                <a:cs typeface="Arial" pitchFamily="34" charset="0"/>
                <a:hlinkClick r:id="rId4" action="ppaction://hlinkfile"/>
              </a:rPr>
              <a:t>маршрутный лист 2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) </a:t>
            </a:r>
          </a:p>
          <a:p>
            <a:pPr algn="just">
              <a:buNone/>
            </a:pP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Задание 3 группы (</a:t>
            </a:r>
            <a:r>
              <a:rPr lang="ru-RU" sz="1200" b="1" dirty="0" smtClean="0">
                <a:latin typeface="Arial" pitchFamily="34" charset="0"/>
                <a:cs typeface="Arial" pitchFamily="34" charset="0"/>
                <a:hlinkClick r:id="rId5" action="ppaction://hlinkfile"/>
              </a:rPr>
              <a:t>маршрутный лист 3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algn="just">
              <a:buNone/>
            </a:pP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Задание 4 группы (</a:t>
            </a:r>
            <a:r>
              <a:rPr lang="ru-RU" sz="1200" b="1" dirty="0" smtClean="0">
                <a:latin typeface="Arial" pitchFamily="34" charset="0"/>
                <a:cs typeface="Arial" pitchFamily="34" charset="0"/>
                <a:hlinkClick r:id="rId6" action="ppaction://hlinkfile"/>
              </a:rPr>
              <a:t>маршрутный лист 4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)</a:t>
            </a: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Затем учитель организует работу учащихся в группах   по маршрутным листам. Каждая группа получает свой маршрутный лист, в котором указаны разделы экспозиции Музея землеведения МГУ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D71EE-AF2A-4B77-B241-8F67CB4A5A24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Стенды и экспозиции музея: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«Распространение химических элементов в земной коре»</a:t>
            </a:r>
          </a:p>
          <a:p>
            <a:pPr lvl="0"/>
            <a: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«Фосфатные руды».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«Переработка фосфатных руд»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«Фосфор  ̶  один из главных элементов питания растений»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Витрина осевая «Фосфаты»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Стенд «Фосфаты»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«Фосфатные руды» раздел «Хемогенное образование фосфоритов»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«Природные ресурсы и рациональное использование. Влияние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фитомелиорации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на   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биокруговорот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D71EE-AF2A-4B77-B241-8F67CB4A5A24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Формы организации обучения: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рациональное сочетание фронтальных, индивидуальных, групповых (малых групп сотрудничества) и коллективных форм обучения.</a:t>
            </a:r>
          </a:p>
          <a:p>
            <a:pPr lvl="0"/>
            <a:r>
              <a:rPr lang="ru-RU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Деятельность учителя: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аналитико-синтетическая, конструктивно-организаторская.</a:t>
            </a:r>
          </a:p>
          <a:p>
            <a:pPr lvl="0"/>
            <a:r>
              <a:rPr lang="ru-RU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Деятельность учащегося: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учение через деятельность, получение и переработка информации, самореализация, развитие рефлексии.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D71EE-AF2A-4B77-B241-8F67CB4A5A24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B961E9-0F38-415C-93AC-E0CC95441314}" type="datetime1">
              <a:rPr lang="ru-RU" smtClean="0"/>
              <a:pPr/>
              <a:t>12.02.2017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390019-00C7-4E08-89F6-CC9453E72B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80318F7-CD33-49F5-B0A2-A8441E2513DA}" type="datetime1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390019-00C7-4E08-89F6-CC9453E72B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46B893-B005-444A-AFFE-C36C9FE5A8A9}" type="datetime1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390019-00C7-4E08-89F6-CC9453E72B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E7D43B-BC24-436E-AB77-CFA5CBBA00A4}" type="datetime1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390019-00C7-4E08-89F6-CC9453E72B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E87DE2-E504-4AB7-9CB1-773B47923ECC}" type="datetime1">
              <a:rPr lang="ru-RU" smtClean="0"/>
              <a:pPr/>
              <a:t>12.02.2017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390019-00C7-4E08-89F6-CC9453E72B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52E677-BE8E-4412-B9A9-695FA3E31C19}" type="datetime1">
              <a:rPr lang="ru-RU" smtClean="0"/>
              <a:pPr/>
              <a:t>12.02.2017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390019-00C7-4E08-89F6-CC9453E72B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817BDF-5EB4-4457-B13F-777EB7ED6405}" type="datetime1">
              <a:rPr lang="ru-RU" smtClean="0"/>
              <a:pPr/>
              <a:t>12.02.2017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390019-00C7-4E08-89F6-CC9453E72B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ED7E305-B26B-4A10-B107-FD500BA6F64E}" type="datetime1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390019-00C7-4E08-89F6-CC9453E72B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326C48-BDB5-4A35-839E-48FD14A06C42}" type="datetime1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390019-00C7-4E08-89F6-CC9453E72B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F180EB0-8C24-4444-9AB0-86D8F135C5D0}" type="datetime1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390019-00C7-4E08-89F6-CC9453E72B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F25796B-C1EF-41BB-9D9A-BA2430A1B5E3}" type="datetime1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390019-00C7-4E08-89F6-CC9453E72B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33C6DB90-A9B5-4AFF-8803-67BD72860BD9}" type="datetime1">
              <a:rPr lang="ru-RU" smtClean="0"/>
              <a:pPr/>
              <a:t>12.02.2017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F390019-00C7-4E08-89F6-CC9453E72B0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357166"/>
            <a:ext cx="7700962" cy="2357454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000" b="1" dirty="0" smtClean="0">
                <a:latin typeface="Arial" pitchFamily="34" charset="0"/>
                <a:cs typeface="Arial" pitchFamily="34" charset="0"/>
              </a:rPr>
            </a:b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Круговорот фосфора и азота в природе. Знакомство с минеральными удобрениями</a:t>
            </a:r>
            <a:endParaRPr lang="ru-RU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Химия 9 класс.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90019-00C7-4E08-89F6-CC9453E72B0E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00034" y="642918"/>
            <a:ext cx="8215370" cy="564360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i="1" dirty="0" smtClean="0"/>
              <a:t>«Сами, трудясь, вы многое сделаете для себя и близких.</a:t>
            </a:r>
            <a:endParaRPr lang="ru-RU" b="1" dirty="0" smtClean="0"/>
          </a:p>
          <a:p>
            <a:pPr>
              <a:buNone/>
            </a:pPr>
            <a:r>
              <a:rPr lang="ru-RU" b="1" i="1" dirty="0" smtClean="0"/>
              <a:t>А если при труде успеха не будет, будет неудача, не беда – попробуйте еще, и тогда придет успех»</a:t>
            </a:r>
            <a:r>
              <a:rPr lang="ru-RU" b="1" dirty="0" smtClean="0"/>
              <a:t> </a:t>
            </a:r>
          </a:p>
          <a:p>
            <a:pPr>
              <a:buNone/>
            </a:pPr>
            <a:r>
              <a:rPr lang="ru-RU" b="1" i="1" dirty="0" smtClean="0"/>
              <a:t>                                                  Д.И.Менделеев </a:t>
            </a:r>
            <a:endParaRPr lang="ru-RU" b="1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90019-00C7-4E08-89F6-CC9453E72B0E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183880" cy="105156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Arial" pitchFamily="34" charset="0"/>
                <a:cs typeface="Arial" pitchFamily="34" charset="0"/>
              </a:rPr>
              <a:t>«Мозговой штурм»</a:t>
            </a:r>
            <a:endParaRPr lang="ru-RU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357298"/>
            <a:ext cx="8429684" cy="500066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1) Какие вещества входят в состав растений? 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2) Какие органические вещества вам известны? </a:t>
            </a:r>
            <a:endParaRPr lang="ru-RU" b="1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3) Какие неорганические вещества содержатся в организме растений? 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4) Из каких элементов состоят все упомянутые вещества? </a:t>
            </a:r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</a:rPr>
              <a:t>многие другие.)</a:t>
            </a:r>
            <a:endParaRPr lang="ru-RU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5) Какие же химические элементы наиболее часто встречаются в растениях? </a:t>
            </a:r>
          </a:p>
          <a:p>
            <a:pPr marL="514350" lvl="0" indent="-514350">
              <a:buFont typeface="+mj-lt"/>
              <a:buAutoNum type="arabicPeriod"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90019-00C7-4E08-89F6-CC9453E72B0E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183880" cy="1051560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Ответы:</a:t>
            </a:r>
            <a:endParaRPr lang="ru-RU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357298"/>
            <a:ext cx="8429684" cy="478634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1) </a:t>
            </a:r>
            <a:r>
              <a:rPr lang="ru-RU" b="1" i="1" dirty="0" smtClean="0">
                <a:solidFill>
                  <a:srgbClr val="C00000"/>
                </a:solidFill>
              </a:rPr>
              <a:t>Органические и неорганические вещества</a:t>
            </a:r>
            <a:r>
              <a:rPr lang="ru-RU" b="1" dirty="0" smtClean="0">
                <a:solidFill>
                  <a:srgbClr val="C00000"/>
                </a:solidFill>
              </a:rPr>
              <a:t>).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2) </a:t>
            </a:r>
            <a:r>
              <a:rPr lang="ru-RU" b="1" i="1" dirty="0" smtClean="0">
                <a:solidFill>
                  <a:srgbClr val="C00000"/>
                </a:solidFill>
              </a:rPr>
              <a:t>Белки, жиры, углеводы, нуклеиновые кислоты.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3) </a:t>
            </a:r>
            <a:r>
              <a:rPr lang="ru-RU" b="1" i="1" dirty="0" smtClean="0">
                <a:solidFill>
                  <a:srgbClr val="C00000"/>
                </a:solidFill>
              </a:rPr>
              <a:t>Вода и минеральные соли.</a:t>
            </a:r>
            <a:endParaRPr lang="ru-RU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4) </a:t>
            </a:r>
            <a:r>
              <a:rPr lang="ru-RU" b="1" i="1" dirty="0" smtClean="0">
                <a:solidFill>
                  <a:srgbClr val="C00000"/>
                </a:solidFill>
              </a:rPr>
              <a:t>В состав белков входят углерод, кислород, водород, азот, фосфор, сера; в состав жиров и углеводов — углерод, кислород, водород. Нуклеиновые кислоты состоят из углерода, кислорода, водорода, азота, фосфора. В составе воды есть кислород и водород. В растениях содержатся соли фосфорной и азотной кислот, они удерживают катионы калия, кальция, магния, железа, марганца, меди, цинка и многие другие.</a:t>
            </a:r>
            <a:endParaRPr lang="ru-RU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5) </a:t>
            </a:r>
            <a:r>
              <a:rPr lang="ru-RU" b="1" i="1" dirty="0" smtClean="0">
                <a:solidFill>
                  <a:srgbClr val="C00000"/>
                </a:solidFill>
              </a:rPr>
              <a:t>Углерод, кислород, водород, азот, фосфор.</a:t>
            </a:r>
            <a:endParaRPr lang="ru-RU" b="1" dirty="0" smtClean="0">
              <a:solidFill>
                <a:srgbClr val="C0000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90019-00C7-4E08-89F6-CC9453E72B0E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183880" cy="105156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Arial" pitchFamily="34" charset="0"/>
                <a:cs typeface="Arial" pitchFamily="34" charset="0"/>
              </a:rPr>
              <a:t>«Мозговой штурм»</a:t>
            </a:r>
            <a:endParaRPr lang="ru-RU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571612"/>
            <a:ext cx="8429684" cy="47149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1. Откуда растения получают необходимые им элементы? 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2. Откуда в растение поступает углерод? 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3. Откуда растение может брать кислород и водород?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4. Что является источником азота для растений?  </a:t>
            </a:r>
          </a:p>
          <a:p>
            <a:pPr marL="514350" lvl="0" indent="-514350">
              <a:buFont typeface="+mj-lt"/>
              <a:buAutoNum type="arabicPeriod"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90019-00C7-4E08-89F6-CC9453E72B0E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183880" cy="1051560"/>
          </a:xfrm>
        </p:spPr>
        <p:txBody>
          <a:bodyPr/>
          <a:lstStyle/>
          <a:p>
            <a:r>
              <a:rPr lang="ru-RU" b="1" dirty="0" smtClean="0"/>
              <a:t>Ответы: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500174"/>
            <a:ext cx="8183880" cy="41434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rgbClr val="7030A0"/>
                </a:solidFill>
              </a:rPr>
              <a:t>1. </a:t>
            </a:r>
            <a:r>
              <a:rPr lang="ru-RU" b="1" i="1" dirty="0" smtClean="0">
                <a:solidFill>
                  <a:srgbClr val="7030A0"/>
                </a:solidFill>
              </a:rPr>
              <a:t>Из почвы и воздуха.</a:t>
            </a:r>
            <a:endParaRPr lang="ru-RU" b="1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7030A0"/>
                </a:solidFill>
              </a:rPr>
              <a:t>2. </a:t>
            </a:r>
            <a:r>
              <a:rPr lang="ru-RU" b="1" i="1" dirty="0" smtClean="0">
                <a:solidFill>
                  <a:srgbClr val="7030A0"/>
                </a:solidFill>
              </a:rPr>
              <a:t>Из углекислого газа воздуха, а также из почвенного углекислого газа.</a:t>
            </a:r>
            <a:endParaRPr lang="ru-RU" b="1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7030A0"/>
                </a:solidFill>
              </a:rPr>
              <a:t>3. Воздуха и воды.</a:t>
            </a:r>
          </a:p>
          <a:p>
            <a:pPr>
              <a:buNone/>
            </a:pPr>
            <a:r>
              <a:rPr lang="ru-RU" b="1" dirty="0" smtClean="0">
                <a:solidFill>
                  <a:srgbClr val="7030A0"/>
                </a:solidFill>
              </a:rPr>
              <a:t>4. Воздух. В нем четыре пятых части азота — больше, чем кислорода.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90019-00C7-4E08-89F6-CC9453E72B0E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285860"/>
            <a:ext cx="8301038" cy="492922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b="1" i="1" dirty="0" smtClean="0">
                <a:solidFill>
                  <a:srgbClr val="FF0000"/>
                </a:solidFill>
              </a:rPr>
              <a:t>«Гораздо труднее увидеть проблему, чем найти ее решение» </a:t>
            </a:r>
          </a:p>
          <a:p>
            <a:pPr>
              <a:buNone/>
            </a:pPr>
            <a:r>
              <a:rPr lang="ru-RU" sz="4000" b="1" i="1" dirty="0" smtClean="0">
                <a:solidFill>
                  <a:srgbClr val="FF0000"/>
                </a:solidFill>
              </a:rPr>
              <a:t>                                                                             </a:t>
            </a:r>
          </a:p>
          <a:p>
            <a:pPr>
              <a:buNone/>
            </a:pPr>
            <a:r>
              <a:rPr lang="ru-RU" sz="4000" b="1" i="1" dirty="0" smtClean="0">
                <a:solidFill>
                  <a:srgbClr val="FF0000"/>
                </a:solidFill>
              </a:rPr>
              <a:t>                            С.  Бернар 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90019-00C7-4E08-89F6-CC9453E72B0E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90019-00C7-4E08-89F6-CC9453E72B0E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400" b="1" dirty="0" smtClean="0">
                <a:solidFill>
                  <a:schemeClr val="accent6">
                    <a:lumMod val="75000"/>
                  </a:schemeClr>
                </a:solidFill>
              </a:rPr>
              <a:t>«Продавая урожай со своего поля, крестьянин продает само поле» </a:t>
            </a:r>
          </a:p>
          <a:p>
            <a:pPr>
              <a:buNone/>
            </a:pPr>
            <a:r>
              <a:rPr lang="ru-RU" sz="4400" b="1" dirty="0" smtClean="0"/>
              <a:t>                        Ю. Либих </a:t>
            </a:r>
            <a:endParaRPr lang="ru-RU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90019-00C7-4E08-89F6-CC9453E72B0E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1027" name="Рисунок 2" descr="http://him.1september.ru/2007/14/12-1.jpg"/>
          <p:cNvPicPr>
            <a:picLocks noChangeAspect="1" noChangeArrowheads="1"/>
          </p:cNvPicPr>
          <p:nvPr/>
        </p:nvPicPr>
        <p:blipFill>
          <a:blip r:embed="rId3"/>
          <a:srcRect t="8696"/>
          <a:stretch>
            <a:fillRect/>
          </a:stretch>
        </p:blipFill>
        <p:spPr bwMode="auto">
          <a:xfrm>
            <a:off x="285720" y="428604"/>
            <a:ext cx="8731278" cy="5872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90019-00C7-4E08-89F6-CC9453E72B0E}" type="slidenum">
              <a:rPr lang="ru-RU" smtClean="0"/>
              <a:pPr/>
              <a:t>10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42845" y="142852"/>
          <a:ext cx="8858311" cy="6764555"/>
        </p:xfrm>
        <a:graphic>
          <a:graphicData uri="http://schemas.openxmlformats.org/drawingml/2006/table">
            <a:tbl>
              <a:tblPr/>
              <a:tblGrid>
                <a:gridCol w="1428759"/>
                <a:gridCol w="4334308"/>
                <a:gridCol w="3095244"/>
              </a:tblGrid>
              <a:tr h="2715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Удобрения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2390" marR="12390" marT="12390" marB="123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80340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Положительное действие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2390" marR="12390" marT="12390" marB="123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80340"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Отрицательное действие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2390" marR="12390" marT="12390" marB="123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1488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Азотные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2390" marR="12390" marT="12390" marB="123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80340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• Азот входит в состав белков, аминокислот, витаминов, хлорофилла и других жизненно важных органических соединений.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180340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• Увеличивают содержание белка в зернах пшеницы, кукурузы, гречихи, проса и других зерновых культур.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180340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• Оказывают благоприятное влияние на содержание клейковины, стекловидность зерна, выход муки, ее хлебопекарные качества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2390" marR="12390" marT="12390" marB="123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80340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Токсичность определяется химическим составом и агрессивностью выделяющихся компонентов (аммиак, оксиды азота)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2390" marR="12390" marT="12390" marB="123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1488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Фосфорные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2390" marR="12390" marT="12390" marB="123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80340"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• Фосфор участвует в синтезе аминокислот, белков, жиров, крахмала, сахаров и других продуктов обмена. 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180340"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• Повышают сахаристость свеклы, улучшают качество зерна, увеличивают содержание белков, входящих в клейковину. 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180340"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• Способствуют увеличению урожая и качества подсолнечника, масличных культур, табака, картофеля, увеличивают питательную ценность сена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2390" marR="12390" marT="12390" marB="123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80340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Токсическое действие солей фосфорной кислоты возможно лишь при высоких дозах. Токсичность суперфосфата и нитрофосок определяется примесями соединений фтора. Кислые соли и суперфосфат (содержит свободный Р</a:t>
                      </a:r>
                      <a:r>
                        <a:rPr lang="ru-RU" sz="1800" b="1" baseline="-250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r>
                        <a:rPr lang="ru-RU" sz="1800" b="1" baseline="-250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 обладают раздражающим и прижигающим действием на кожу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2390" marR="12390" marT="12390" marB="123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183880" cy="1051560"/>
          </a:xfrm>
        </p:spPr>
        <p:txBody>
          <a:bodyPr>
            <a:no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Ответ: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357298"/>
            <a:ext cx="8326756" cy="4187952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3300" b="1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b="1" dirty="0" err="1" smtClean="0"/>
              <a:t>Са</a:t>
            </a:r>
            <a:r>
              <a:rPr lang="ru-RU" b="1" dirty="0" smtClean="0"/>
              <a:t>(Н</a:t>
            </a:r>
            <a:r>
              <a:rPr lang="ru-RU" b="1" baseline="-25000" dirty="0" smtClean="0"/>
              <a:t>2</a:t>
            </a:r>
            <a:r>
              <a:rPr lang="ru-RU" b="1" dirty="0" smtClean="0"/>
              <a:t>РО</a:t>
            </a:r>
            <a:r>
              <a:rPr lang="ru-RU" b="1" baseline="-25000" dirty="0" smtClean="0"/>
              <a:t>4</a:t>
            </a:r>
            <a:r>
              <a:rPr lang="ru-RU" b="1" dirty="0" smtClean="0"/>
              <a:t>)</a:t>
            </a:r>
            <a:r>
              <a:rPr lang="ru-RU" b="1" baseline="-25000" dirty="0" smtClean="0"/>
              <a:t>2</a:t>
            </a:r>
            <a:r>
              <a:rPr lang="ru-RU" b="1" dirty="0" smtClean="0"/>
              <a:t>+2Са(ОН)</a:t>
            </a:r>
            <a:r>
              <a:rPr lang="ru-RU" b="1" baseline="-25000" dirty="0" smtClean="0"/>
              <a:t>2</a:t>
            </a:r>
            <a:r>
              <a:rPr lang="ru-RU" b="1" dirty="0" smtClean="0"/>
              <a:t>=Са</a:t>
            </a:r>
            <a:r>
              <a:rPr lang="ru-RU" b="1" baseline="-25000" dirty="0" smtClean="0"/>
              <a:t>3</a:t>
            </a:r>
            <a:r>
              <a:rPr lang="ru-RU" b="1" dirty="0" smtClean="0"/>
              <a:t>(РО</a:t>
            </a:r>
            <a:r>
              <a:rPr lang="ru-RU" b="1" baseline="-25000" dirty="0" smtClean="0"/>
              <a:t>4</a:t>
            </a:r>
            <a:r>
              <a:rPr lang="ru-RU" b="1" dirty="0" smtClean="0"/>
              <a:t>)</a:t>
            </a:r>
            <a:r>
              <a:rPr lang="ru-RU" b="1" baseline="-25000" dirty="0" smtClean="0"/>
              <a:t>2</a:t>
            </a:r>
            <a:r>
              <a:rPr lang="ru-RU" b="1" dirty="0" smtClean="0"/>
              <a:t>+4Н</a:t>
            </a:r>
            <a:r>
              <a:rPr lang="ru-RU" b="1" baseline="-25000" dirty="0" smtClean="0"/>
              <a:t>2</a:t>
            </a:r>
            <a:r>
              <a:rPr lang="ru-RU" b="1" dirty="0" smtClean="0"/>
              <a:t>О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                                         осадок  </a:t>
            </a:r>
            <a:r>
              <a:rPr lang="ru-RU" dirty="0" smtClean="0"/>
              <a:t>                                                        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90019-00C7-4E08-89F6-CC9453E72B0E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183880" cy="1000132"/>
          </a:xfrm>
        </p:spPr>
        <p:txBody>
          <a:bodyPr>
            <a:normAutofit fontScale="90000"/>
          </a:bodyPr>
          <a:lstStyle/>
          <a:p>
            <a:r>
              <a:rPr lang="ru-RU" u="sng" dirty="0" smtClean="0"/>
              <a:t>Задание №2</a:t>
            </a:r>
            <a:r>
              <a:rPr lang="ru-RU" dirty="0" smtClean="0"/>
              <a:t> «Опытный сосед»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90019-00C7-4E08-89F6-CC9453E72B0E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28596" y="1214422"/>
            <a:ext cx="8326756" cy="4688018"/>
          </a:xfrm>
        </p:spPr>
        <p:txBody>
          <a:bodyPr>
            <a:normAutofit/>
          </a:bodyPr>
          <a:lstStyle/>
          <a:p>
            <a:r>
              <a:rPr lang="ru-RU" b="1" dirty="0" smtClean="0"/>
              <a:t>Опытный сосед, пожалев молодого фермера, предложил ему исправить ошибку, внеся в почву хорошо растворимое удобрение, содержащее фосфор. Он позабыл его название, но принес аккуратную запись результатов анализа (%): азота – 12,2,  водорода – 5,5, фосфора – 27,0,  кислорода – 55,6. Что же это за вещество?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501122" cy="857256"/>
          </a:xfrm>
        </p:spPr>
        <p:txBody>
          <a:bodyPr>
            <a:normAutofit/>
          </a:bodyPr>
          <a:lstStyle/>
          <a:p>
            <a:r>
              <a:rPr lang="ru-RU" sz="2800" u="sng" dirty="0" smtClean="0"/>
              <a:t>Задание №1</a:t>
            </a:r>
            <a:r>
              <a:rPr lang="ru-RU" sz="2800" dirty="0" smtClean="0"/>
              <a:t> «Незадачливый фермер» 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90019-00C7-4E08-89F6-CC9453E72B0E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71472" y="1571612"/>
            <a:ext cx="8183880" cy="4187952"/>
          </a:xfrm>
        </p:spPr>
        <p:txBody>
          <a:bodyPr/>
          <a:lstStyle/>
          <a:p>
            <a:r>
              <a:rPr lang="ru-RU" b="1" dirty="0" smtClean="0"/>
              <a:t>Поздней осенью, распахав землю, фермер решил, что называется убить двух зайцев сразу: известковать участки с кислой почвой и провести подкормку ее суперфосфатом (все-таки поверил, что без химии не обойтись). Однако весной оказалось, что желаемый эффект не был достигнут.  Почему?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183880" cy="1051560"/>
          </a:xfrm>
        </p:spPr>
        <p:txBody>
          <a:bodyPr/>
          <a:lstStyle/>
          <a:p>
            <a:r>
              <a:rPr lang="ru-RU" dirty="0" smtClean="0"/>
              <a:t>Ответ: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500174"/>
            <a:ext cx="8183880" cy="418795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Дано:                                      Решение:</a:t>
            </a:r>
          </a:p>
          <a:p>
            <a:pPr>
              <a:buNone/>
            </a:pPr>
            <a:r>
              <a:rPr lang="en-US" dirty="0" smtClean="0"/>
              <a:t>W</a:t>
            </a:r>
            <a:r>
              <a:rPr lang="ru-RU" dirty="0" smtClean="0"/>
              <a:t>(</a:t>
            </a:r>
            <a:r>
              <a:rPr lang="en-US" dirty="0" smtClean="0"/>
              <a:t>N</a:t>
            </a:r>
            <a:r>
              <a:rPr lang="ru-RU" dirty="0" smtClean="0"/>
              <a:t>) = 12,2%                Отношение элементов в веществе   </a:t>
            </a:r>
          </a:p>
          <a:p>
            <a:pPr>
              <a:buNone/>
            </a:pPr>
            <a:r>
              <a:rPr lang="en-US" dirty="0" smtClean="0"/>
              <a:t>W</a:t>
            </a:r>
            <a:r>
              <a:rPr lang="ru-RU" dirty="0" smtClean="0"/>
              <a:t>(Н) = 5,5%                 </a:t>
            </a:r>
            <a:r>
              <a:rPr lang="en-US" dirty="0" smtClean="0"/>
              <a:t>N</a:t>
            </a:r>
            <a:r>
              <a:rPr lang="ru-RU" dirty="0" smtClean="0"/>
              <a:t> </a:t>
            </a:r>
            <a:r>
              <a:rPr lang="ru-RU" dirty="0" smtClean="0"/>
              <a:t>: Н : Р : О = </a:t>
            </a:r>
          </a:p>
          <a:p>
            <a:pPr>
              <a:buNone/>
            </a:pPr>
            <a:r>
              <a:rPr lang="en-US" dirty="0" smtClean="0"/>
              <a:t>W</a:t>
            </a:r>
            <a:r>
              <a:rPr lang="ru-RU" dirty="0" smtClean="0"/>
              <a:t>(Р) = 27,0%               </a:t>
            </a:r>
            <a:r>
              <a:rPr lang="ru-RU" dirty="0" smtClean="0"/>
              <a:t>12,2/14 </a:t>
            </a:r>
            <a:r>
              <a:rPr lang="ru-RU" dirty="0" smtClean="0"/>
              <a:t>: 5,5/1 : </a:t>
            </a:r>
            <a:r>
              <a:rPr lang="ru-RU" dirty="0" smtClean="0"/>
              <a:t>27,0/31:55,6/16= 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W</a:t>
            </a:r>
            <a:r>
              <a:rPr lang="ru-RU" dirty="0" smtClean="0"/>
              <a:t>(О) = 55,6%                    </a:t>
            </a:r>
            <a:r>
              <a:rPr lang="ru-RU" dirty="0" smtClean="0"/>
              <a:t>        0,87 </a:t>
            </a:r>
            <a:r>
              <a:rPr lang="ru-RU" dirty="0" smtClean="0"/>
              <a:t>: 5,5 : 0,87 : 3,47 = </a:t>
            </a:r>
          </a:p>
          <a:p>
            <a:pPr>
              <a:buNone/>
            </a:pPr>
            <a:r>
              <a:rPr lang="ru-RU" dirty="0" smtClean="0"/>
              <a:t>______________                             1  :  6  :  1  :  4</a:t>
            </a:r>
          </a:p>
          <a:p>
            <a:pPr>
              <a:buNone/>
            </a:pPr>
            <a:r>
              <a:rPr lang="ru-RU" dirty="0" smtClean="0"/>
              <a:t>Формула ?                           </a:t>
            </a:r>
            <a:r>
              <a:rPr lang="en-US" dirty="0" smtClean="0"/>
              <a:t>N</a:t>
            </a:r>
            <a:r>
              <a:rPr lang="ru-RU" dirty="0" smtClean="0"/>
              <a:t>Н</a:t>
            </a:r>
            <a:r>
              <a:rPr lang="ru-RU" baseline="-25000" dirty="0" smtClean="0"/>
              <a:t>6</a:t>
            </a:r>
            <a:r>
              <a:rPr lang="ru-RU" dirty="0" smtClean="0"/>
              <a:t>РО</a:t>
            </a:r>
            <a:r>
              <a:rPr lang="ru-RU" baseline="-25000" dirty="0" smtClean="0"/>
              <a:t>4</a:t>
            </a:r>
            <a:r>
              <a:rPr lang="ru-RU" dirty="0" smtClean="0"/>
              <a:t>  </a:t>
            </a:r>
            <a:r>
              <a:rPr lang="ru-RU" dirty="0" smtClean="0"/>
              <a:t>или  </a:t>
            </a:r>
            <a:r>
              <a:rPr lang="en-US" dirty="0" smtClean="0"/>
              <a:t>N</a:t>
            </a:r>
            <a:r>
              <a:rPr lang="ru-RU" dirty="0" smtClean="0"/>
              <a:t>Н</a:t>
            </a:r>
            <a:r>
              <a:rPr lang="ru-RU" baseline="-25000" dirty="0" smtClean="0"/>
              <a:t>4</a:t>
            </a:r>
            <a:r>
              <a:rPr lang="ru-RU" dirty="0" smtClean="0"/>
              <a:t>Н</a:t>
            </a:r>
            <a:r>
              <a:rPr lang="ru-RU" baseline="-25000" dirty="0" smtClean="0"/>
              <a:t>2</a:t>
            </a:r>
            <a:r>
              <a:rPr lang="ru-RU" dirty="0" smtClean="0"/>
              <a:t>РО</a:t>
            </a:r>
            <a:r>
              <a:rPr lang="ru-RU" baseline="-25000" dirty="0" smtClean="0"/>
              <a:t>4</a:t>
            </a:r>
            <a:r>
              <a:rPr lang="ru-RU" dirty="0" smtClean="0"/>
              <a:t>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           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Ответ</a:t>
            </a:r>
            <a:r>
              <a:rPr lang="ru-RU" dirty="0" smtClean="0"/>
              <a:t>:  </a:t>
            </a:r>
            <a:r>
              <a:rPr lang="en-US" dirty="0" smtClean="0"/>
              <a:t>N</a:t>
            </a:r>
            <a:r>
              <a:rPr lang="ru-RU" dirty="0" smtClean="0"/>
              <a:t>Н</a:t>
            </a:r>
            <a:r>
              <a:rPr lang="ru-RU" baseline="-25000" dirty="0" smtClean="0"/>
              <a:t>4</a:t>
            </a:r>
            <a:r>
              <a:rPr lang="ru-RU" dirty="0" smtClean="0"/>
              <a:t> Н</a:t>
            </a:r>
            <a:r>
              <a:rPr lang="ru-RU" baseline="-25000" dirty="0" smtClean="0"/>
              <a:t>2</a:t>
            </a:r>
            <a:r>
              <a:rPr lang="ru-RU" dirty="0" smtClean="0"/>
              <a:t> РО</a:t>
            </a:r>
            <a:r>
              <a:rPr lang="ru-RU" baseline="-25000" dirty="0" smtClean="0"/>
              <a:t>4</a:t>
            </a:r>
            <a:r>
              <a:rPr lang="ru-RU" dirty="0" smtClean="0"/>
              <a:t>  – </a:t>
            </a:r>
            <a:r>
              <a:rPr lang="ru-RU" dirty="0" err="1" smtClean="0"/>
              <a:t>дигидроортофосфат</a:t>
            </a:r>
            <a:r>
              <a:rPr lang="ru-RU" dirty="0" smtClean="0"/>
              <a:t> аммония</a:t>
            </a:r>
          </a:p>
          <a:p>
            <a:pPr>
              <a:buNone/>
            </a:pPr>
            <a:r>
              <a:rPr lang="ru-RU" b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90019-00C7-4E08-89F6-CC9453E72B0E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143932" cy="1051560"/>
          </a:xfrm>
        </p:spPr>
        <p:txBody>
          <a:bodyPr>
            <a:normAutofit/>
          </a:bodyPr>
          <a:lstStyle/>
          <a:p>
            <a:r>
              <a:rPr lang="ru-RU" sz="2400" u="sng" dirty="0" smtClean="0"/>
              <a:t>Задание №</a:t>
            </a:r>
            <a:r>
              <a:rPr lang="ru-RU" sz="2400" u="sng" dirty="0" smtClean="0"/>
              <a:t>3</a:t>
            </a:r>
            <a:r>
              <a:rPr lang="ru-RU" sz="2400" dirty="0" smtClean="0"/>
              <a:t>«Химическое производство</a:t>
            </a:r>
            <a:r>
              <a:rPr lang="ru-RU" sz="2400" dirty="0" smtClean="0"/>
              <a:t>»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643050"/>
            <a:ext cx="8183880" cy="418795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/>
              <a:t>Сегодня химическая промышленность создает новые рецептуры удобрений с улучшенными качествами. Это – суперфосфат, аммофос, сильвинит и другие. Чтобы получить растворимый в почве суперфосфат, восстанавливают углем природный </a:t>
            </a:r>
            <a:r>
              <a:rPr lang="ru-RU" b="1" dirty="0" smtClean="0"/>
              <a:t>фосфат: Продукт </a:t>
            </a:r>
            <a:r>
              <a:rPr lang="ru-RU" b="1" dirty="0" smtClean="0"/>
              <a:t>реакции – двойной суперфосфат (</a:t>
            </a:r>
            <a:r>
              <a:rPr lang="en-US" b="1" dirty="0" smtClean="0"/>
              <a:t>Ca</a:t>
            </a:r>
            <a:r>
              <a:rPr lang="ru-RU" b="1" dirty="0" smtClean="0"/>
              <a:t>(</a:t>
            </a:r>
            <a:r>
              <a:rPr lang="en-US" b="1" dirty="0" smtClean="0"/>
              <a:t>H</a:t>
            </a:r>
            <a:r>
              <a:rPr lang="ru-RU" b="1" baseline="-25000" dirty="0" smtClean="0"/>
              <a:t>2</a:t>
            </a:r>
            <a:r>
              <a:rPr lang="en-US" b="1" dirty="0" smtClean="0"/>
              <a:t>PO</a:t>
            </a:r>
            <a:r>
              <a:rPr lang="ru-RU" b="1" baseline="-25000" dirty="0" smtClean="0"/>
              <a:t>4</a:t>
            </a:r>
            <a:r>
              <a:rPr lang="ru-RU" b="1" dirty="0" smtClean="0"/>
              <a:t>)</a:t>
            </a:r>
            <a:r>
              <a:rPr lang="ru-RU" b="1" baseline="-25000" dirty="0" smtClean="0"/>
              <a:t>2</a:t>
            </a:r>
            <a:r>
              <a:rPr lang="ru-RU" b="1" dirty="0" smtClean="0"/>
              <a:t>) так называется из-за процесса, который идет в две стадии, а также он содержит около 50% Р</a:t>
            </a:r>
            <a:r>
              <a:rPr lang="ru-RU" b="1" baseline="-25000" dirty="0" smtClean="0"/>
              <a:t>2</a:t>
            </a:r>
            <a:r>
              <a:rPr lang="ru-RU" b="1" dirty="0" smtClean="0"/>
              <a:t>О</a:t>
            </a:r>
            <a:r>
              <a:rPr lang="ru-RU" b="1" baseline="-25000" dirty="0" smtClean="0"/>
              <a:t>5</a:t>
            </a:r>
            <a:r>
              <a:rPr lang="ru-RU" b="1" dirty="0" smtClean="0"/>
              <a:t>, а простой  содержит 20%.</a:t>
            </a:r>
          </a:p>
          <a:p>
            <a:pPr>
              <a:buNone/>
            </a:pPr>
            <a:r>
              <a:rPr lang="ru-RU" b="1" dirty="0" smtClean="0"/>
              <a:t>Составьте цепочку превращений от </a:t>
            </a:r>
            <a:r>
              <a:rPr lang="ru-RU" b="1" dirty="0" smtClean="0"/>
              <a:t>природного фосфата </a:t>
            </a:r>
            <a:r>
              <a:rPr lang="ru-RU" b="1" dirty="0" smtClean="0"/>
              <a:t>до двойного суперфосфата. Запишите уравнения реакций.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90019-00C7-4E08-89F6-CC9453E72B0E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183880" cy="1051560"/>
          </a:xfrm>
        </p:spPr>
        <p:txBody>
          <a:bodyPr/>
          <a:lstStyle/>
          <a:p>
            <a:r>
              <a:rPr lang="ru-RU" dirty="0" smtClean="0"/>
              <a:t>Ответ 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857364"/>
            <a:ext cx="8183880" cy="4187952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Ca</a:t>
            </a:r>
            <a:r>
              <a:rPr lang="ru-RU" baseline="-25000" dirty="0" smtClean="0"/>
              <a:t>3</a:t>
            </a:r>
            <a:r>
              <a:rPr lang="ru-RU" dirty="0" smtClean="0"/>
              <a:t>(</a:t>
            </a:r>
            <a:r>
              <a:rPr lang="en-US" dirty="0" smtClean="0"/>
              <a:t>PO</a:t>
            </a:r>
            <a:r>
              <a:rPr lang="ru-RU" baseline="-25000" dirty="0" smtClean="0"/>
              <a:t>4</a:t>
            </a:r>
            <a:r>
              <a:rPr lang="ru-RU" dirty="0" smtClean="0"/>
              <a:t>)</a:t>
            </a:r>
            <a:r>
              <a:rPr lang="ru-RU" baseline="-25000" dirty="0" smtClean="0"/>
              <a:t>2</a:t>
            </a:r>
            <a:r>
              <a:rPr lang="ru-RU" dirty="0" smtClean="0"/>
              <a:t> </a:t>
            </a:r>
            <a:r>
              <a:rPr lang="en-US" dirty="0" smtClean="0">
                <a:sym typeface="Wingdings 3"/>
              </a:rPr>
              <a:t></a:t>
            </a:r>
            <a:r>
              <a:rPr lang="en-US" dirty="0" smtClean="0"/>
              <a:t>P</a:t>
            </a:r>
            <a:r>
              <a:rPr lang="ru-RU" dirty="0" smtClean="0"/>
              <a:t> </a:t>
            </a:r>
            <a:r>
              <a:rPr lang="en-US" dirty="0" smtClean="0">
                <a:sym typeface="Wingdings 3"/>
              </a:rPr>
              <a:t></a:t>
            </a:r>
            <a:r>
              <a:rPr lang="ru-RU" dirty="0" smtClean="0"/>
              <a:t> </a:t>
            </a:r>
            <a:r>
              <a:rPr lang="en-US" dirty="0" smtClean="0"/>
              <a:t>P</a:t>
            </a:r>
            <a:r>
              <a:rPr lang="ru-RU" baseline="-25000" dirty="0" smtClean="0"/>
              <a:t>2</a:t>
            </a:r>
            <a:r>
              <a:rPr lang="en-US" dirty="0" smtClean="0"/>
              <a:t>O</a:t>
            </a:r>
            <a:r>
              <a:rPr lang="ru-RU" baseline="-25000" dirty="0" smtClean="0"/>
              <a:t>5  </a:t>
            </a:r>
            <a:r>
              <a:rPr lang="en-US" dirty="0" smtClean="0">
                <a:sym typeface="Wingdings 3"/>
              </a:rPr>
              <a:t></a:t>
            </a:r>
            <a:r>
              <a:rPr lang="ru-RU" dirty="0" smtClean="0"/>
              <a:t> </a:t>
            </a:r>
            <a:r>
              <a:rPr lang="en-US" dirty="0" smtClean="0"/>
              <a:t>H</a:t>
            </a:r>
            <a:r>
              <a:rPr lang="ru-RU" baseline="-25000" dirty="0" smtClean="0"/>
              <a:t>3</a:t>
            </a:r>
            <a:r>
              <a:rPr lang="en-US" dirty="0" smtClean="0"/>
              <a:t>PO</a:t>
            </a:r>
            <a:r>
              <a:rPr lang="ru-RU" baseline="-25000" dirty="0" smtClean="0"/>
              <a:t>4 </a:t>
            </a:r>
            <a:r>
              <a:rPr lang="en-US" dirty="0" smtClean="0">
                <a:sym typeface="Wingdings 3"/>
              </a:rPr>
              <a:t></a:t>
            </a:r>
            <a:r>
              <a:rPr lang="ru-RU" dirty="0" smtClean="0"/>
              <a:t>(</a:t>
            </a:r>
            <a:r>
              <a:rPr lang="en-US" dirty="0" smtClean="0"/>
              <a:t>H</a:t>
            </a:r>
            <a:r>
              <a:rPr lang="ru-RU" baseline="-25000" dirty="0" smtClean="0"/>
              <a:t>2</a:t>
            </a:r>
            <a:r>
              <a:rPr lang="en-US" dirty="0" smtClean="0"/>
              <a:t>PO</a:t>
            </a:r>
            <a:r>
              <a:rPr lang="ru-RU" baseline="-25000" dirty="0" smtClean="0"/>
              <a:t>4</a:t>
            </a:r>
            <a:r>
              <a:rPr lang="ru-RU" dirty="0" smtClean="0"/>
              <a:t>)</a:t>
            </a:r>
            <a:r>
              <a:rPr lang="ru-RU" baseline="-25000" dirty="0" smtClean="0"/>
              <a:t>2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en-US" dirty="0" smtClean="0"/>
              <a:t>1.Ca</a:t>
            </a:r>
            <a:r>
              <a:rPr lang="en-US" baseline="-25000" dirty="0" smtClean="0"/>
              <a:t>3</a:t>
            </a:r>
            <a:r>
              <a:rPr lang="en-US" dirty="0" smtClean="0"/>
              <a:t>(PO</a:t>
            </a:r>
            <a:r>
              <a:rPr lang="en-US" baseline="-25000" dirty="0" smtClean="0"/>
              <a:t>4</a:t>
            </a:r>
            <a:r>
              <a:rPr lang="en-US" dirty="0" smtClean="0"/>
              <a:t>)</a:t>
            </a:r>
            <a:r>
              <a:rPr lang="en-US" baseline="-25000" dirty="0" smtClean="0"/>
              <a:t>2</a:t>
            </a:r>
            <a:r>
              <a:rPr lang="en-US" dirty="0" smtClean="0"/>
              <a:t>+5C+3SiO</a:t>
            </a:r>
            <a:r>
              <a:rPr lang="en-US" baseline="-25000" dirty="0" smtClean="0"/>
              <a:t>2</a:t>
            </a:r>
            <a:r>
              <a:rPr lang="en-US" dirty="0" smtClean="0"/>
              <a:t>=2P+5CO+3 </a:t>
            </a:r>
            <a:r>
              <a:rPr lang="en-US" dirty="0" smtClean="0"/>
              <a:t>CaSiO</a:t>
            </a:r>
            <a:r>
              <a:rPr lang="en-US" baseline="-25000" dirty="0" smtClean="0"/>
              <a:t>3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2.4P + 5O</a:t>
            </a:r>
            <a:r>
              <a:rPr lang="en-US" baseline="-25000" dirty="0" smtClean="0"/>
              <a:t>2</a:t>
            </a:r>
            <a:r>
              <a:rPr lang="en-US" dirty="0" smtClean="0"/>
              <a:t> = 2P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5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3.P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5</a:t>
            </a:r>
            <a:r>
              <a:rPr lang="en-US" dirty="0" smtClean="0"/>
              <a:t> + 3H</a:t>
            </a:r>
            <a:r>
              <a:rPr lang="en-US" baseline="-25000" dirty="0" smtClean="0"/>
              <a:t>2</a:t>
            </a:r>
            <a:r>
              <a:rPr lang="en-US" dirty="0" smtClean="0"/>
              <a:t>O = 2H</a:t>
            </a:r>
            <a:r>
              <a:rPr lang="en-US" baseline="-25000" dirty="0" smtClean="0"/>
              <a:t>3</a:t>
            </a:r>
            <a:r>
              <a:rPr lang="en-US" dirty="0" smtClean="0"/>
              <a:t>PO</a:t>
            </a:r>
            <a:r>
              <a:rPr lang="en-US" baseline="-25000" dirty="0" smtClean="0"/>
              <a:t>4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4.Ca</a:t>
            </a:r>
            <a:r>
              <a:rPr lang="en-US" baseline="-25000" dirty="0" smtClean="0"/>
              <a:t>3</a:t>
            </a:r>
            <a:r>
              <a:rPr lang="en-US" dirty="0" smtClean="0"/>
              <a:t>(PO</a:t>
            </a:r>
            <a:r>
              <a:rPr lang="en-US" baseline="-25000" dirty="0" smtClean="0"/>
              <a:t>4</a:t>
            </a:r>
            <a:r>
              <a:rPr lang="en-US" dirty="0" smtClean="0"/>
              <a:t>)</a:t>
            </a:r>
            <a:r>
              <a:rPr lang="en-US" baseline="-25000" dirty="0" smtClean="0"/>
              <a:t>2 </a:t>
            </a:r>
            <a:r>
              <a:rPr lang="en-US" dirty="0" smtClean="0"/>
              <a:t>+ 4H</a:t>
            </a:r>
            <a:r>
              <a:rPr lang="en-US" baseline="-25000" dirty="0" smtClean="0"/>
              <a:t>3</a:t>
            </a:r>
            <a:r>
              <a:rPr lang="en-US" dirty="0" smtClean="0"/>
              <a:t>PO</a:t>
            </a:r>
            <a:r>
              <a:rPr lang="en-US" baseline="-25000" dirty="0" smtClean="0"/>
              <a:t>4</a:t>
            </a:r>
            <a:r>
              <a:rPr lang="en-US" dirty="0" smtClean="0"/>
              <a:t> = 3Ca(H</a:t>
            </a:r>
            <a:r>
              <a:rPr lang="en-US" baseline="-25000" dirty="0" smtClean="0"/>
              <a:t>2</a:t>
            </a:r>
            <a:r>
              <a:rPr lang="en-US" dirty="0" smtClean="0"/>
              <a:t>PO</a:t>
            </a:r>
            <a:r>
              <a:rPr lang="en-US" baseline="-25000" dirty="0" smtClean="0"/>
              <a:t>4</a:t>
            </a:r>
            <a:r>
              <a:rPr lang="en-US" dirty="0" smtClean="0"/>
              <a:t>)</a:t>
            </a:r>
            <a:r>
              <a:rPr lang="en-US" baseline="-25000" dirty="0" smtClean="0"/>
              <a:t>2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90019-00C7-4E08-89F6-CC9453E72B0E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1227</TotalTime>
  <Words>1371</Words>
  <Application>Microsoft Office PowerPoint</Application>
  <PresentationFormat>Экран (4:3)</PresentationFormat>
  <Paragraphs>194</Paragraphs>
  <Slides>16</Slides>
  <Notes>12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Аспект</vt:lpstr>
      <vt:lpstr> Круговорот фосфора и азота в природе. Знакомство с минеральными удобрениями</vt:lpstr>
      <vt:lpstr>Слайд 2</vt:lpstr>
      <vt:lpstr>«Мозговой штурм»</vt:lpstr>
      <vt:lpstr>Ответы:</vt:lpstr>
      <vt:lpstr>«Мозговой штурм»</vt:lpstr>
      <vt:lpstr>Ответы:</vt:lpstr>
      <vt:lpstr>Слайд 7</vt:lpstr>
      <vt:lpstr>Слайд 8</vt:lpstr>
      <vt:lpstr>Слайд 9</vt:lpstr>
      <vt:lpstr>Слайд 10</vt:lpstr>
      <vt:lpstr>Ответ:</vt:lpstr>
      <vt:lpstr>Задание №2 «Опытный сосед»</vt:lpstr>
      <vt:lpstr>Задание №1 «Незадачливый фермер» </vt:lpstr>
      <vt:lpstr>Ответ:</vt:lpstr>
      <vt:lpstr>Задание №3«Химическое производство»</vt:lpstr>
      <vt:lpstr>Ответ 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Шустов</cp:lastModifiedBy>
  <cp:revision>251</cp:revision>
  <dcterms:created xsi:type="dcterms:W3CDTF">2014-06-02T04:47:44Z</dcterms:created>
  <dcterms:modified xsi:type="dcterms:W3CDTF">2017-02-11T21:21:35Z</dcterms:modified>
</cp:coreProperties>
</file>